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313" r:id="rId2"/>
    <p:sldId id="314" r:id="rId3"/>
    <p:sldId id="302" r:id="rId4"/>
    <p:sldId id="303" r:id="rId5"/>
    <p:sldId id="310" r:id="rId6"/>
    <p:sldId id="304" r:id="rId7"/>
    <p:sldId id="307" r:id="rId8"/>
    <p:sldId id="305" r:id="rId9"/>
    <p:sldId id="306" r:id="rId10"/>
    <p:sldId id="311" r:id="rId11"/>
    <p:sldId id="308" r:id="rId12"/>
    <p:sldId id="30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9900"/>
    <a:srgbClr val="3F2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59"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2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157614-99C7-418A-B088-A5380848B7DE}" type="datetimeFigureOut">
              <a:rPr lang="ru-RU" smtClean="0"/>
              <a:t>07.10.2022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F704B3-F5B6-4349-B030-98EB70558DDA}" type="slidenum">
              <a:rPr lang="ru-RU" smtClean="0"/>
              <a:t>‹#›</a:t>
            </a:fld>
            <a:endParaRPr lang="ru-RU"/>
          </a:p>
        </p:txBody>
      </p:sp>
    </p:spTree>
    <p:extLst>
      <p:ext uri="{BB962C8B-B14F-4D97-AF65-F5344CB8AC3E}">
        <p14:creationId xmlns:p14="http://schemas.microsoft.com/office/powerpoint/2010/main" val="123581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47FEA-3BAF-4A27-B15B-B64DA2D45947}" type="datetimeFigureOut">
              <a:rPr lang="ru-RU" smtClean="0"/>
              <a:t>07.10.2022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8055F-BD53-4E9A-A0F6-3AE93D6D5C44}" type="slidenum">
              <a:rPr lang="ru-RU" smtClean="0"/>
              <a:t>‹#›</a:t>
            </a:fld>
            <a:endParaRPr lang="ru-RU"/>
          </a:p>
        </p:txBody>
      </p:sp>
    </p:spTree>
    <p:extLst>
      <p:ext uri="{BB962C8B-B14F-4D97-AF65-F5344CB8AC3E}">
        <p14:creationId xmlns:p14="http://schemas.microsoft.com/office/powerpoint/2010/main" val="218504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07.10.2022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omb/>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funart.pro/uploads/posts/2022-08/1659676605_43-funart-pro-p-fon-dlya-prezentatsii-shkolnaya-doska-kras-4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858000"/>
          </a:xfrm>
          <a:prstGeom prst="rect">
            <a:avLst/>
          </a:prstGeom>
          <a:noFill/>
          <a:ln>
            <a:noFill/>
          </a:ln>
        </p:spPr>
      </p:pic>
      <p:sp>
        <p:nvSpPr>
          <p:cNvPr id="3" name="Прямоугольник 2"/>
          <p:cNvSpPr/>
          <p:nvPr/>
        </p:nvSpPr>
        <p:spPr>
          <a:xfrm>
            <a:off x="755576" y="836712"/>
            <a:ext cx="7776864" cy="707886"/>
          </a:xfrm>
          <a:prstGeom prst="rect">
            <a:avLst/>
          </a:prstGeom>
        </p:spPr>
        <p:txBody>
          <a:bodyPr wrap="square">
            <a:spAutoFit/>
          </a:bodyPr>
          <a:lstStyle/>
          <a:p>
            <a:pPr algn="ctr"/>
            <a:r>
              <a:rPr lang="ru-RU" sz="2000" b="1" dirty="0" smtClean="0">
                <a:solidFill>
                  <a:schemeClr val="bg1"/>
                </a:solidFill>
                <a:latin typeface="Times New Roman" pitchFamily="18" charset="0"/>
              </a:rPr>
              <a:t>ГБПОУ </a:t>
            </a:r>
            <a:r>
              <a:rPr lang="ru-RU" sz="2000" b="1" dirty="0">
                <a:solidFill>
                  <a:schemeClr val="bg1"/>
                </a:solidFill>
                <a:latin typeface="Times New Roman" pitchFamily="18" charset="0"/>
              </a:rPr>
              <a:t>«Ясиноватский строительный техникум транспортного строительства»</a:t>
            </a:r>
            <a:endParaRPr lang="ru-RU" sz="2000" dirty="0">
              <a:solidFill>
                <a:schemeClr val="bg1"/>
              </a:solidFill>
              <a:latin typeface="Times New Roman" pitchFamily="18" charset="0"/>
            </a:endParaRPr>
          </a:p>
        </p:txBody>
      </p:sp>
      <p:pic>
        <p:nvPicPr>
          <p:cNvPr id="4" name="Рисунок 3" descr="http://rybinsk.ru/images/stories/department/mu-ugohs/foto/2021/03/%D0%B5terror_4.jpg"/>
          <p:cNvPicPr/>
          <p:nvPr/>
        </p:nvPicPr>
        <p:blipFill>
          <a:blip r:embed="rId3">
            <a:extLst>
              <a:ext uri="{28A0092B-C50C-407E-A947-70E740481C1C}">
                <a14:useLocalDpi xmlns:a14="http://schemas.microsoft.com/office/drawing/2010/main" val="0"/>
              </a:ext>
            </a:extLst>
          </a:blip>
          <a:srcRect/>
          <a:stretch>
            <a:fillRect/>
          </a:stretch>
        </p:blipFill>
        <p:spPr bwMode="auto">
          <a:xfrm>
            <a:off x="2537448" y="3933056"/>
            <a:ext cx="4568167" cy="2448272"/>
          </a:xfrm>
          <a:prstGeom prst="rect">
            <a:avLst/>
          </a:prstGeom>
          <a:noFill/>
          <a:ln>
            <a:noFill/>
          </a:ln>
        </p:spPr>
      </p:pic>
      <p:sp>
        <p:nvSpPr>
          <p:cNvPr id="5" name="Прямоугольник 4"/>
          <p:cNvSpPr/>
          <p:nvPr/>
        </p:nvSpPr>
        <p:spPr>
          <a:xfrm>
            <a:off x="683568" y="2368624"/>
            <a:ext cx="7776864" cy="677108"/>
          </a:xfrm>
          <a:prstGeom prst="rect">
            <a:avLst/>
          </a:prstGeom>
        </p:spPr>
        <p:txBody>
          <a:bodyPr wrap="square">
            <a:spAutoFit/>
          </a:bodyPr>
          <a:lstStyle/>
          <a:p>
            <a:pPr algn="ctr"/>
            <a:r>
              <a:rPr lang="ru-RU" sz="3800" b="1" i="1" dirty="0" smtClean="0">
                <a:solidFill>
                  <a:schemeClr val="bg1"/>
                </a:solidFill>
                <a:latin typeface="Times New Roman" pitchFamily="18" charset="0"/>
              </a:rPr>
              <a:t>ИНФОРМАЦИОННЫЙ  ЧАС</a:t>
            </a:r>
            <a:endParaRPr lang="ru-RU" sz="3800" i="1" dirty="0">
              <a:solidFill>
                <a:schemeClr val="bg1"/>
              </a:solidFill>
              <a:latin typeface="Times New Roman" pitchFamily="18" charset="0"/>
            </a:endParaRPr>
          </a:p>
        </p:txBody>
      </p:sp>
    </p:spTree>
    <p:extLst>
      <p:ext uri="{BB962C8B-B14F-4D97-AF65-F5344CB8AC3E}">
        <p14:creationId xmlns:p14="http://schemas.microsoft.com/office/powerpoint/2010/main" val="3036865999"/>
      </p:ext>
    </p:extLst>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052" y="260648"/>
            <a:ext cx="8609428" cy="3108543"/>
          </a:xfrm>
          <a:prstGeom prst="rect">
            <a:avLst/>
          </a:prstGeom>
        </p:spPr>
        <p:txBody>
          <a:bodyPr wrap="square">
            <a:spAutoFit/>
          </a:bodyPr>
          <a:lstStyle/>
          <a:p>
            <a:pPr lvl="0" algn="just"/>
            <a:r>
              <a:rPr lang="ru-RU" sz="2800" dirty="0">
                <a:latin typeface="Times New Roman" pitchFamily="18" charset="0"/>
                <a:cs typeface="Times New Roman" pitchFamily="18" charset="0"/>
              </a:rPr>
              <a:t>Ложное сообщение о террористическом акте также влечет за собой дезорганизацию образовательного процесса, поэтому, если в Уставе образовательного учреждения такие действия </a:t>
            </a:r>
            <a:r>
              <a:rPr lang="ru-RU" sz="2800" dirty="0" smtClean="0">
                <a:latin typeface="Times New Roman" pitchFamily="18" charset="0"/>
                <a:cs typeface="Times New Roman" pitchFamily="18" charset="0"/>
              </a:rPr>
              <a:t>квалифицируются </a:t>
            </a:r>
            <a:r>
              <a:rPr lang="ru-RU" sz="2800" dirty="0">
                <a:latin typeface="Times New Roman" pitchFamily="18" charset="0"/>
                <a:cs typeface="Times New Roman" pitchFamily="18" charset="0"/>
              </a:rPr>
              <a:t>как грубые нарушения, то за это </a:t>
            </a:r>
            <a:r>
              <a:rPr lang="ru-RU" sz="2800" dirty="0" smtClean="0">
                <a:latin typeface="Times New Roman" pitchFamily="18" charset="0"/>
                <a:cs typeface="Times New Roman" pitchFamily="18" charset="0"/>
              </a:rPr>
              <a:t>обучающийся, </a:t>
            </a:r>
            <a:r>
              <a:rPr lang="ru-RU" sz="2800" dirty="0">
                <a:latin typeface="Times New Roman" pitchFamily="18" charset="0"/>
                <a:cs typeface="Times New Roman" pitchFamily="18" charset="0"/>
              </a:rPr>
              <a:t>достигший возраста 15 лет, может быть исключен из образовательного учреждения</a:t>
            </a:r>
          </a:p>
        </p:txBody>
      </p:sp>
      <p:pic>
        <p:nvPicPr>
          <p:cNvPr id="3" name="Рисунок 2" descr="https://storage.myseldon.com/news-pict-99/9905F2BF4879AFC42ACE2D14A91DCF24"/>
          <p:cNvPicPr/>
          <p:nvPr/>
        </p:nvPicPr>
        <p:blipFill rotWithShape="1">
          <a:blip r:embed="rId2">
            <a:extLst>
              <a:ext uri="{28A0092B-C50C-407E-A947-70E740481C1C}">
                <a14:useLocalDpi xmlns:a14="http://schemas.microsoft.com/office/drawing/2010/main" val="0"/>
              </a:ext>
            </a:extLst>
          </a:blip>
          <a:srcRect l="5053" t="7093" r="6914" b="10284"/>
          <a:stretch/>
        </p:blipFill>
        <p:spPr bwMode="auto">
          <a:xfrm>
            <a:off x="5004048" y="3140968"/>
            <a:ext cx="3888432" cy="3456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548269"/>
      </p:ext>
    </p:extLst>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rossaprimavera.ru/static/files/e305b30dac3a.jpg"/>
          <p:cNvPicPr/>
          <p:nvPr/>
        </p:nvPicPr>
        <p:blipFill rotWithShape="1">
          <a:blip r:embed="rId2" cstate="print">
            <a:extLst>
              <a:ext uri="{28A0092B-C50C-407E-A947-70E740481C1C}">
                <a14:useLocalDpi xmlns:a14="http://schemas.microsoft.com/office/drawing/2010/main" val="0"/>
              </a:ext>
            </a:extLst>
          </a:blip>
          <a:srcRect l="15385"/>
          <a:stretch/>
        </p:blipFill>
        <p:spPr bwMode="auto">
          <a:xfrm>
            <a:off x="1835696" y="315668"/>
            <a:ext cx="5029200" cy="3343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1933761"/>
      </p:ext>
    </p:extLst>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96944" cy="1754326"/>
          </a:xfrm>
          <a:prstGeom prst="rect">
            <a:avLst/>
          </a:prstGeom>
        </p:spPr>
        <p:txBody>
          <a:bodyPr wrap="square">
            <a:spAutoFit/>
          </a:bodyPr>
          <a:lstStyle/>
          <a:p>
            <a:pPr algn="ctr"/>
            <a:r>
              <a:rPr lang="ru-RU" sz="3000" b="1" dirty="0">
                <a:solidFill>
                  <a:srgbClr val="FF0000"/>
                </a:solidFill>
                <a:latin typeface="Times New Roman" pitchFamily="18" charset="0"/>
                <a:cs typeface="Times New Roman" pitchFamily="18" charset="0"/>
              </a:rPr>
              <a:t>Помните! </a:t>
            </a:r>
            <a:endParaRPr lang="ru-RU" sz="3000" b="1" dirty="0" smtClean="0">
              <a:solidFill>
                <a:srgbClr val="FF0000"/>
              </a:solidFill>
              <a:latin typeface="Times New Roman" pitchFamily="18" charset="0"/>
              <a:cs typeface="Times New Roman" pitchFamily="18" charset="0"/>
            </a:endParaRPr>
          </a:p>
          <a:p>
            <a:pPr algn="ctr"/>
            <a:r>
              <a:rPr lang="ru-RU" sz="3000" b="1" dirty="0" smtClean="0">
                <a:solidFill>
                  <a:srgbClr val="FF0000"/>
                </a:solidFill>
                <a:latin typeface="Times New Roman" pitchFamily="18" charset="0"/>
                <a:cs typeface="Times New Roman" pitchFamily="18" charset="0"/>
              </a:rPr>
              <a:t>Одна </a:t>
            </a:r>
            <a:r>
              <a:rPr lang="ru-RU" sz="3000" b="1" dirty="0">
                <a:solidFill>
                  <a:srgbClr val="FF0000"/>
                </a:solidFill>
                <a:latin typeface="Times New Roman" pitchFamily="18" charset="0"/>
                <a:cs typeface="Times New Roman" pitchFamily="18" charset="0"/>
              </a:rPr>
              <a:t>«шутка» может сломать Вашу жизнь! Берегите себя!</a:t>
            </a:r>
            <a:endParaRPr lang="ru-RU" sz="3000" dirty="0">
              <a:solidFill>
                <a:srgbClr val="FF0000"/>
              </a:solidFill>
              <a:latin typeface="Times New Roman" pitchFamily="18" charset="0"/>
              <a:cs typeface="Times New Roman" pitchFamily="18" charset="0"/>
            </a:endParaRPr>
          </a:p>
          <a:p>
            <a:r>
              <a:rPr lang="ru-RU" dirty="0"/>
              <a:t> </a:t>
            </a:r>
          </a:p>
        </p:txBody>
      </p:sp>
      <p:pic>
        <p:nvPicPr>
          <p:cNvPr id="5" name="Рисунок 4" descr="http://itd3.mycdn.me/image?id=895288424417&amp;t=20&amp;plc=MOBILE&amp;tkn=*jso-T0te6NjJ3I2GOOT-a7L8JC4"/>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30998"/>
            <a:ext cx="4248472" cy="4150330"/>
          </a:xfrm>
          <a:prstGeom prst="rect">
            <a:avLst/>
          </a:prstGeom>
          <a:noFill/>
          <a:ln>
            <a:noFill/>
          </a:ln>
        </p:spPr>
      </p:pic>
    </p:spTree>
    <p:extLst>
      <p:ext uri="{BB962C8B-B14F-4D97-AF65-F5344CB8AC3E}">
        <p14:creationId xmlns:p14="http://schemas.microsoft.com/office/powerpoint/2010/main" val="3827861689"/>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funart.pro/uploads/posts/2022-08/1659676605_43-funart-pro-p-fon-dlya-prezentatsii-shkolnaya-doska-kras-4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pic>
        <p:nvPicPr>
          <p:cNvPr id="3" name="Рисунок 2"/>
          <p:cNvPicPr>
            <a:picLocks noChangeAspect="1"/>
          </p:cNvPicPr>
          <p:nvPr/>
        </p:nvPicPr>
        <p:blipFill>
          <a:blip r:embed="rId3"/>
          <a:stretch>
            <a:fillRect/>
          </a:stretch>
        </p:blipFill>
        <p:spPr>
          <a:xfrm>
            <a:off x="6156176" y="620688"/>
            <a:ext cx="2225466" cy="2225466"/>
          </a:xfrm>
          <a:prstGeom prst="rect">
            <a:avLst/>
          </a:prstGeom>
        </p:spPr>
      </p:pic>
      <p:sp>
        <p:nvSpPr>
          <p:cNvPr id="4" name="Прямоугольник 3"/>
          <p:cNvSpPr/>
          <p:nvPr/>
        </p:nvSpPr>
        <p:spPr>
          <a:xfrm>
            <a:off x="611560" y="3284984"/>
            <a:ext cx="7848872" cy="1569660"/>
          </a:xfrm>
          <a:prstGeom prst="rect">
            <a:avLst/>
          </a:prstGeom>
        </p:spPr>
        <p:txBody>
          <a:bodyPr wrap="square">
            <a:spAutoFit/>
          </a:bodyPr>
          <a:lstStyle/>
          <a:p>
            <a:pPr algn="just"/>
            <a:r>
              <a:rPr lang="ru-RU" sz="2400" b="1" i="1" dirty="0" smtClean="0">
                <a:solidFill>
                  <a:schemeClr val="bg2">
                    <a:lumMod val="20000"/>
                    <a:lumOff val="80000"/>
                  </a:schemeClr>
                </a:solidFill>
                <a:latin typeface="Times New Roman" pitchFamily="18" charset="0"/>
                <a:cs typeface="Times New Roman" pitchFamily="18" charset="0"/>
              </a:rPr>
              <a:t>ЦЕЛИ: </a:t>
            </a:r>
            <a:r>
              <a:rPr lang="ru-RU" sz="2400" dirty="0" smtClean="0">
                <a:solidFill>
                  <a:schemeClr val="bg2">
                    <a:lumMod val="20000"/>
                    <a:lumOff val="80000"/>
                  </a:schemeClr>
                </a:solidFill>
                <a:latin typeface="Times New Roman" pitchFamily="18" charset="0"/>
                <a:cs typeface="Times New Roman" pitchFamily="18" charset="0"/>
              </a:rPr>
              <a:t>Способствовать </a:t>
            </a:r>
            <a:r>
              <a:rPr lang="ru-RU" sz="2400" dirty="0">
                <a:solidFill>
                  <a:schemeClr val="bg2">
                    <a:lumMod val="20000"/>
                    <a:lumOff val="80000"/>
                  </a:schemeClr>
                </a:solidFill>
                <a:latin typeface="Times New Roman" pitchFamily="18" charset="0"/>
                <a:cs typeface="Times New Roman" pitchFamily="18" charset="0"/>
              </a:rPr>
              <a:t>формированию </a:t>
            </a:r>
            <a:r>
              <a:rPr lang="ru-RU" sz="2400" dirty="0" smtClean="0">
                <a:solidFill>
                  <a:schemeClr val="bg2">
                    <a:lumMod val="20000"/>
                    <a:lumOff val="80000"/>
                  </a:schemeClr>
                </a:solidFill>
                <a:latin typeface="Times New Roman" pitchFamily="18" charset="0"/>
                <a:cs typeface="Times New Roman" pitchFamily="18" charset="0"/>
              </a:rPr>
              <a:t> у обучающихся навыка </a:t>
            </a:r>
            <a:r>
              <a:rPr lang="ru-RU" sz="2400" dirty="0">
                <a:solidFill>
                  <a:schemeClr val="bg2">
                    <a:lumMod val="20000"/>
                    <a:lumOff val="80000"/>
                  </a:schemeClr>
                </a:solidFill>
                <a:latin typeface="Times New Roman" pitchFamily="18" charset="0"/>
                <a:cs typeface="Times New Roman" pitchFamily="18" charset="0"/>
              </a:rPr>
              <a:t>правильного реагирования на проявления телефонного </a:t>
            </a:r>
            <a:r>
              <a:rPr lang="ru-RU" sz="2400" dirty="0" smtClean="0">
                <a:solidFill>
                  <a:schemeClr val="bg2">
                    <a:lumMod val="20000"/>
                    <a:lumOff val="80000"/>
                  </a:schemeClr>
                </a:solidFill>
                <a:latin typeface="Times New Roman" pitchFamily="18" charset="0"/>
                <a:cs typeface="Times New Roman" pitchFamily="18" charset="0"/>
              </a:rPr>
              <a:t>терроризма. Ознакомить </a:t>
            </a:r>
            <a:r>
              <a:rPr lang="ru-RU" sz="2400" dirty="0">
                <a:solidFill>
                  <a:schemeClr val="bg2">
                    <a:lumMod val="20000"/>
                    <a:lumOff val="80000"/>
                  </a:schemeClr>
                </a:solidFill>
                <a:latin typeface="Times New Roman" pitchFamily="18" charset="0"/>
                <a:cs typeface="Times New Roman" pitchFamily="18" charset="0"/>
              </a:rPr>
              <a:t>с последствиями </a:t>
            </a:r>
            <a:r>
              <a:rPr lang="ru-RU" sz="2400" dirty="0" smtClean="0">
                <a:solidFill>
                  <a:schemeClr val="bg2">
                    <a:lumMod val="20000"/>
                    <a:lumOff val="80000"/>
                  </a:schemeClr>
                </a:solidFill>
                <a:latin typeface="Times New Roman" pitchFamily="18" charset="0"/>
                <a:cs typeface="Times New Roman" pitchFamily="18" charset="0"/>
              </a:rPr>
              <a:t>и уголовной ответственностью за телефонный терроризм.</a:t>
            </a:r>
            <a:endParaRPr lang="ru-RU" sz="2400" dirty="0">
              <a:solidFill>
                <a:schemeClr val="bg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91311086"/>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08912" cy="1938992"/>
          </a:xfrm>
          <a:prstGeom prst="rect">
            <a:avLst/>
          </a:prstGeom>
        </p:spPr>
        <p:txBody>
          <a:bodyPr wrap="square">
            <a:spAutoFit/>
          </a:bodyPr>
          <a:lstStyle/>
          <a:p>
            <a:pPr algn="just"/>
            <a:r>
              <a:rPr lang="ru-RU" sz="3000" b="1" i="1" dirty="0">
                <a:latin typeface="Times New Roman" pitchFamily="18" charset="0"/>
                <a:cs typeface="Times New Roman" pitchFamily="18" charset="0"/>
              </a:rPr>
              <a:t>Телефонный терроризм</a:t>
            </a:r>
            <a:r>
              <a:rPr lang="ru-RU" sz="3000" dirty="0">
                <a:latin typeface="Times New Roman" pitchFamily="18" charset="0"/>
                <a:cs typeface="Times New Roman" pitchFamily="18" charset="0"/>
              </a:rPr>
              <a:t> - заведомо ложное сообщение о готовящемся террористическом акте, преступлении или наличии взрывного устройства в общественном месте.</a:t>
            </a:r>
          </a:p>
        </p:txBody>
      </p:sp>
      <p:pic>
        <p:nvPicPr>
          <p:cNvPr id="3" name="Рисунок 2" descr="C:\Users\Денис\Desktop\терист.jpg"/>
          <p:cNvPicPr/>
          <p:nvPr/>
        </p:nvPicPr>
        <p:blipFill rotWithShape="1">
          <a:blip r:embed="rId2">
            <a:extLst>
              <a:ext uri="{28A0092B-C50C-407E-A947-70E740481C1C}">
                <a14:useLocalDpi xmlns:a14="http://schemas.microsoft.com/office/drawing/2010/main" val="0"/>
              </a:ext>
            </a:extLst>
          </a:blip>
          <a:srcRect l="51889" t="21690" r="7995" b="7560"/>
          <a:stretch/>
        </p:blipFill>
        <p:spPr bwMode="auto">
          <a:xfrm>
            <a:off x="4211960" y="2852935"/>
            <a:ext cx="3998620" cy="34859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4776596"/>
      </p:ext>
    </p:extLst>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992888" cy="3046988"/>
          </a:xfrm>
          <a:prstGeom prst="rect">
            <a:avLst/>
          </a:prstGeom>
        </p:spPr>
        <p:txBody>
          <a:bodyPr wrap="square">
            <a:spAutoFit/>
          </a:bodyPr>
          <a:lstStyle/>
          <a:p>
            <a:pPr algn="just"/>
            <a:r>
              <a:rPr lang="ru-RU" sz="2400" dirty="0">
                <a:latin typeface="Times New Roman" pitchFamily="18" charset="0"/>
                <a:cs typeface="Times New Roman" pitchFamily="18" charset="0"/>
              </a:rPr>
              <a:t>Впервые термин телефонный терроризм стал применяться после терактов 11 сентября 2001 года, в США, когда в полицию многих стран мира стали массово поступать анонимные звонки о готовящихся преступлениях. </a:t>
            </a:r>
            <a:r>
              <a:rPr lang="ru-RU" sz="2400" dirty="0" smtClean="0">
                <a:latin typeface="Times New Roman" pitchFamily="18" charset="0"/>
                <a:cs typeface="Times New Roman" pitchFamily="18" charset="0"/>
              </a:rPr>
              <a:t>Целью </a:t>
            </a:r>
            <a:r>
              <a:rPr lang="ru-RU" sz="2400" dirty="0">
                <a:latin typeface="Times New Roman" pitchFamily="18" charset="0"/>
                <a:cs typeface="Times New Roman" pitchFamily="18" charset="0"/>
              </a:rPr>
              <a:t>таких вызовов может стать банальное хулиганство, желание прославиться, срыв работы важного объекта или мероприятия, шантаж конкретного человека либо просто ложный вызов спецслужб.</a:t>
            </a:r>
          </a:p>
        </p:txBody>
      </p:sp>
      <p:pic>
        <p:nvPicPr>
          <p:cNvPr id="3" name="Рисунок 2" descr="https://www.ridus.ru/images/2019/2/6/878162/in_article_cbc11054c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379644"/>
            <a:ext cx="4320480" cy="3289716"/>
          </a:xfrm>
          <a:prstGeom prst="rect">
            <a:avLst/>
          </a:prstGeom>
          <a:noFill/>
          <a:ln>
            <a:noFill/>
          </a:ln>
        </p:spPr>
      </p:pic>
    </p:spTree>
    <p:extLst>
      <p:ext uri="{BB962C8B-B14F-4D97-AF65-F5344CB8AC3E}">
        <p14:creationId xmlns:p14="http://schemas.microsoft.com/office/powerpoint/2010/main" val="1754367263"/>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7346"/>
            <a:ext cx="8208912" cy="3170099"/>
          </a:xfrm>
          <a:prstGeom prst="rect">
            <a:avLst/>
          </a:prstGeom>
        </p:spPr>
        <p:txBody>
          <a:bodyPr wrap="square">
            <a:spAutoFit/>
          </a:bodyPr>
          <a:lstStyle/>
          <a:p>
            <a:pPr algn="ctr"/>
            <a:r>
              <a:rPr lang="ru-RU" sz="2800" b="1" dirty="0" smtClean="0">
                <a:solidFill>
                  <a:srgbClr val="990000"/>
                </a:solidFill>
                <a:latin typeface="Times New Roman" pitchFamily="18" charset="0"/>
                <a:cs typeface="Times New Roman" pitchFamily="18" charset="0"/>
              </a:rPr>
              <a:t> Цели вызовов  телефонных террористов</a:t>
            </a:r>
          </a:p>
          <a:p>
            <a:pPr algn="ctr"/>
            <a:endParaRPr lang="ru-RU" sz="2800" b="1" dirty="0">
              <a:solidFill>
                <a:srgbClr val="990000"/>
              </a:solidFill>
              <a:latin typeface="Times New Roman" pitchFamily="18" charset="0"/>
              <a:cs typeface="Times New Roman" pitchFamily="18" charset="0"/>
            </a:endParaRPr>
          </a:p>
          <a:p>
            <a:r>
              <a:rPr lang="ru-RU" sz="2400" dirty="0" smtClean="0">
                <a:latin typeface="Times New Roman" pitchFamily="18" charset="0"/>
                <a:cs typeface="Times New Roman" pitchFamily="18" charset="0"/>
              </a:rPr>
              <a:t>*   Желание прославиться</a:t>
            </a:r>
          </a:p>
          <a:p>
            <a:pPr marL="342900" indent="-342900">
              <a:buFont typeface="Arial" charset="0"/>
              <a:buChar char="•"/>
            </a:pPr>
            <a:r>
              <a:rPr lang="ru-RU" sz="2400" dirty="0" smtClean="0">
                <a:latin typeface="Times New Roman" pitchFamily="18" charset="0"/>
                <a:cs typeface="Times New Roman" pitchFamily="18" charset="0"/>
              </a:rPr>
              <a:t>Хулиганство</a:t>
            </a:r>
          </a:p>
          <a:p>
            <a:pPr marL="342900" indent="-342900">
              <a:buFont typeface="Arial" charset="0"/>
              <a:buChar char="•"/>
            </a:pPr>
            <a:r>
              <a:rPr lang="ru-RU" sz="2400" dirty="0" smtClean="0">
                <a:latin typeface="Times New Roman" pitchFamily="18" charset="0"/>
                <a:cs typeface="Times New Roman" pitchFamily="18" charset="0"/>
              </a:rPr>
              <a:t>Срыв работы важного объекта или мероприятия</a:t>
            </a:r>
          </a:p>
          <a:p>
            <a:pPr marL="342900" indent="-342900">
              <a:buFont typeface="Arial" charset="0"/>
              <a:buChar char="•"/>
            </a:pPr>
            <a:r>
              <a:rPr lang="ru-RU" sz="2400" dirty="0" smtClean="0">
                <a:latin typeface="Times New Roman" pitchFamily="18" charset="0"/>
                <a:cs typeface="Times New Roman" pitchFamily="18" charset="0"/>
              </a:rPr>
              <a:t>Ложный вызов спецслужб</a:t>
            </a:r>
          </a:p>
          <a:p>
            <a:pPr marL="342900" indent="-342900">
              <a:buFont typeface="Arial" charset="0"/>
              <a:buChar char="•"/>
            </a:pPr>
            <a:r>
              <a:rPr lang="ru-RU" sz="2400" dirty="0" smtClean="0">
                <a:latin typeface="Times New Roman" pitchFamily="18" charset="0"/>
                <a:cs typeface="Times New Roman" pitchFamily="18" charset="0"/>
              </a:rPr>
              <a:t>Шантаж </a:t>
            </a:r>
          </a:p>
          <a:p>
            <a:pPr marL="342900" indent="-342900">
              <a:buFont typeface="Arial" charset="0"/>
              <a:buChar char="•"/>
            </a:pPr>
            <a:endParaRPr lang="ru-RU" sz="2400" dirty="0">
              <a:latin typeface="Times New Roman" pitchFamily="18" charset="0"/>
              <a:cs typeface="Times New Roman" pitchFamily="18" charset="0"/>
            </a:endParaRPr>
          </a:p>
        </p:txBody>
      </p:sp>
      <p:pic>
        <p:nvPicPr>
          <p:cNvPr id="3" name="Рисунок 2" descr="https://sun9-10.userapi.com/impg/-K_oLpUR8Cei3dO0W5mKtU8FPGZfHwZYNoE2TQ/JBMi-UiBn6Y.jpg?size=1280x960&amp;quality=96&amp;sign=b4ea742d80c92641b8fd606a71d1755e&amp;type=album"/>
          <p:cNvPicPr/>
          <p:nvPr/>
        </p:nvPicPr>
        <p:blipFill rotWithShape="1">
          <a:blip r:embed="rId2">
            <a:extLst>
              <a:ext uri="{28A0092B-C50C-407E-A947-70E740481C1C}">
                <a14:useLocalDpi xmlns:a14="http://schemas.microsoft.com/office/drawing/2010/main" val="0"/>
              </a:ext>
            </a:extLst>
          </a:blip>
          <a:srcRect l="11195" t="40198" r="17275"/>
          <a:stretch/>
        </p:blipFill>
        <p:spPr bwMode="auto">
          <a:xfrm>
            <a:off x="3419872" y="2852936"/>
            <a:ext cx="5112567" cy="3312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9531515"/>
      </p:ext>
    </p:extLst>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7346"/>
            <a:ext cx="8208912" cy="5693866"/>
          </a:xfrm>
          <a:prstGeom prst="rect">
            <a:avLst/>
          </a:prstGeom>
        </p:spPr>
        <p:txBody>
          <a:bodyPr wrap="square">
            <a:spAutoFit/>
          </a:bodyPr>
          <a:lstStyle/>
          <a:p>
            <a:pPr algn="ctr"/>
            <a:r>
              <a:rPr lang="ru-RU" dirty="0"/>
              <a:t> </a:t>
            </a:r>
            <a:r>
              <a:rPr lang="ru-RU" sz="2800" b="1" dirty="0">
                <a:solidFill>
                  <a:srgbClr val="990000"/>
                </a:solidFill>
                <a:latin typeface="Times New Roman" pitchFamily="18" charset="0"/>
                <a:cs typeface="Times New Roman" pitchFamily="18" charset="0"/>
              </a:rPr>
              <a:t>В чём опасность телефонного </a:t>
            </a:r>
            <a:r>
              <a:rPr lang="ru-RU" sz="2800" b="1" dirty="0" smtClean="0">
                <a:solidFill>
                  <a:srgbClr val="990000"/>
                </a:solidFill>
                <a:latin typeface="Times New Roman" pitchFamily="18" charset="0"/>
                <a:cs typeface="Times New Roman" pitchFamily="18" charset="0"/>
              </a:rPr>
              <a:t>терроризма</a:t>
            </a:r>
            <a:endParaRPr lang="ru-RU" sz="2800" b="1" dirty="0">
              <a:solidFill>
                <a:srgbClr val="990000"/>
              </a:solidFill>
              <a:latin typeface="Times New Roman" pitchFamily="18" charset="0"/>
              <a:cs typeface="Times New Roman" pitchFamily="18" charset="0"/>
            </a:endParaRPr>
          </a:p>
          <a:p>
            <a:r>
              <a:rPr lang="ru-RU" sz="2400" dirty="0">
                <a:latin typeface="Times New Roman" pitchFamily="18" charset="0"/>
                <a:cs typeface="Times New Roman" pitchFamily="18" charset="0"/>
              </a:rPr>
              <a:t>•        Спецслужбы отвлекаются от реальных заданий. Нередко это сопровождается большими тратами на поддержание работоспособности специальных устройств для разминирования, затратами на топливо для спецтранспорта.</a:t>
            </a:r>
          </a:p>
          <a:p>
            <a:r>
              <a:rPr lang="ru-RU" sz="2400" dirty="0">
                <a:latin typeface="Times New Roman" pitchFamily="18" charset="0"/>
                <a:cs typeface="Times New Roman" pitchFamily="18" charset="0"/>
              </a:rPr>
              <a:t>•        Срываются работы важного предприятия, например, аэропорта, ж/д вокзала или электростанции, что приводит к значительным убыткам.</a:t>
            </a:r>
          </a:p>
          <a:p>
            <a:r>
              <a:rPr lang="ru-RU" sz="2400" dirty="0">
                <a:latin typeface="Times New Roman" pitchFamily="18" charset="0"/>
                <a:cs typeface="Times New Roman" pitchFamily="18" charset="0"/>
              </a:rPr>
              <a:t>•        Спровоцированная паника в общественном месте с большим скоплением людей может привести к человеческим жертвам.</a:t>
            </a:r>
          </a:p>
          <a:p>
            <a:r>
              <a:rPr lang="ru-RU" sz="2400" dirty="0">
                <a:latin typeface="Times New Roman" pitchFamily="18" charset="0"/>
                <a:cs typeface="Times New Roman" pitchFamily="18" charset="0"/>
              </a:rPr>
              <a:t>•        Бывает, что спецслужбы могут не отреагировать на очередной вызов, являющийся истинным, в результате возникает так называемый негативный эффект – «Сказки про лживого пастушка».</a:t>
            </a:r>
          </a:p>
        </p:txBody>
      </p:sp>
    </p:spTree>
    <p:extLst>
      <p:ext uri="{BB962C8B-B14F-4D97-AF65-F5344CB8AC3E}">
        <p14:creationId xmlns:p14="http://schemas.microsoft.com/office/powerpoint/2010/main" val="782017969"/>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Денис\Desktop\5da6cb8218ff0.jpg"/>
          <p:cNvPicPr/>
          <p:nvPr/>
        </p:nvPicPr>
        <p:blipFill rotWithShape="1">
          <a:blip r:embed="rId2">
            <a:extLst>
              <a:ext uri="{28A0092B-C50C-407E-A947-70E740481C1C}">
                <a14:useLocalDpi xmlns:a14="http://schemas.microsoft.com/office/drawing/2010/main" val="0"/>
              </a:ext>
            </a:extLst>
          </a:blip>
          <a:srcRect l="9780"/>
          <a:stretch/>
        </p:blipFill>
        <p:spPr bwMode="auto">
          <a:xfrm>
            <a:off x="611560" y="260648"/>
            <a:ext cx="7848872" cy="62646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9758"/>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24936" cy="6063198"/>
          </a:xfrm>
          <a:prstGeom prst="rect">
            <a:avLst/>
          </a:prstGeom>
        </p:spPr>
        <p:txBody>
          <a:bodyPr wrap="square">
            <a:spAutoFit/>
          </a:bodyPr>
          <a:lstStyle/>
          <a:p>
            <a:pPr algn="ctr"/>
            <a:r>
              <a:rPr lang="ru-RU" sz="2800" b="1" dirty="0" smtClean="0">
                <a:solidFill>
                  <a:srgbClr val="990000"/>
                </a:solidFill>
                <a:latin typeface="Times New Roman" pitchFamily="18" charset="0"/>
                <a:cs typeface="Times New Roman" pitchFamily="18" charset="0"/>
              </a:rPr>
              <a:t>Ответственность за телефонный терроризм</a:t>
            </a:r>
            <a:endParaRPr lang="ru-RU" sz="2800" b="1" dirty="0">
              <a:solidFill>
                <a:srgbClr val="990000"/>
              </a:solidFill>
              <a:latin typeface="Times New Roman" pitchFamily="18" charset="0"/>
              <a:cs typeface="Times New Roman" pitchFamily="18" charset="0"/>
            </a:endParaRPr>
          </a:p>
          <a:p>
            <a:r>
              <a:rPr lang="ru-RU" sz="2400" dirty="0" smtClean="0">
                <a:latin typeface="Times New Roman" pitchFamily="18" charset="0"/>
                <a:cs typeface="Times New Roman" pitchFamily="18" charset="0"/>
              </a:rPr>
              <a:t>Статья </a:t>
            </a:r>
            <a:r>
              <a:rPr lang="ru-RU" sz="2400" dirty="0">
                <a:latin typeface="Times New Roman" pitchFamily="18" charset="0"/>
                <a:cs typeface="Times New Roman" pitchFamily="18" charset="0"/>
              </a:rPr>
              <a:t>236. </a:t>
            </a:r>
            <a:r>
              <a:rPr lang="ru-RU" sz="2400" dirty="0" smtClean="0">
                <a:latin typeface="Times New Roman" pitchFamily="18" charset="0"/>
                <a:cs typeface="Times New Roman" pitchFamily="18" charset="0"/>
              </a:rPr>
              <a:t>Уголовного кодекса  ДНР</a:t>
            </a:r>
          </a:p>
          <a:p>
            <a:r>
              <a:rPr lang="ru-RU" sz="2400" b="1" dirty="0" smtClean="0">
                <a:latin typeface="Times New Roman" pitchFamily="18" charset="0"/>
                <a:cs typeface="Times New Roman" pitchFamily="18" charset="0"/>
              </a:rPr>
              <a:t>Заведомо </a:t>
            </a:r>
            <a:r>
              <a:rPr lang="ru-RU" sz="2400" b="1" dirty="0">
                <a:latin typeface="Times New Roman" pitchFamily="18" charset="0"/>
                <a:cs typeface="Times New Roman" pitchFamily="18" charset="0"/>
              </a:rPr>
              <a:t>ложное сообщение об акте терроризма</a:t>
            </a:r>
            <a:endParaRPr lang="ru-RU" sz="2400" dirty="0">
              <a:latin typeface="Times New Roman" pitchFamily="18" charset="0"/>
              <a:cs typeface="Times New Roman" pitchFamily="18" charset="0"/>
            </a:endParaRPr>
          </a:p>
          <a:p>
            <a:pPr lvl="0"/>
            <a:r>
              <a:rPr lang="ru-RU" sz="2400" dirty="0">
                <a:latin typeface="Times New Roman" pitchFamily="18" charset="0"/>
                <a:cs typeface="Times New Roman" pitchFamily="18" charset="0"/>
              </a:rPr>
              <a:t>Заведомо ложное сообщение о готовящихся взрыве,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последствий, -</a:t>
            </a:r>
          </a:p>
          <a:p>
            <a:r>
              <a:rPr lang="ru-RU" sz="2400" dirty="0">
                <a:latin typeface="Times New Roman" pitchFamily="18" charset="0"/>
                <a:cs typeface="Times New Roman" pitchFamily="18" charset="0"/>
              </a:rPr>
              <a:t>наказывается штрафом в размере до двухсот тысяч рублей или в размере заработной платы или иного дохода осужденного за период до восемнадцати месяцев, либо обязательными работами на срок до четырехсот восьмидесяти часов, либо исправительными работами на срок от одного года до двух лет, либо ограничением свободы на срок до трех лет, либо принудительными работами на срок до трех лет, либо арестом на срок от трех до шести месяцев, либо лишением свободы на срок до трех лет.</a:t>
            </a:r>
          </a:p>
        </p:txBody>
      </p:sp>
      <p:pic>
        <p:nvPicPr>
          <p:cNvPr id="3" name="Picture 8" descr="http://info.sibnet.ru/ni/122/12251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12835" flipV="1">
            <a:off x="7650528" y="1261349"/>
            <a:ext cx="1721572" cy="130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07926"/>
      </p:ext>
    </p:extLst>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371362"/>
            <a:ext cx="3672408" cy="5632311"/>
          </a:xfrm>
          <a:prstGeom prst="rect">
            <a:avLst/>
          </a:prstGeom>
        </p:spPr>
        <p:txBody>
          <a:bodyPr wrap="square">
            <a:spAutoFit/>
          </a:bodyPr>
          <a:lstStyle/>
          <a:p>
            <a:pPr lvl="0" algn="just"/>
            <a:r>
              <a:rPr lang="ru-RU" sz="2400" dirty="0">
                <a:latin typeface="Times New Roman" pitchFamily="18" charset="0"/>
                <a:cs typeface="Times New Roman" pitchFamily="18" charset="0"/>
              </a:rPr>
              <a:t>То же деяние, повлекшее причинение крупного ущерба либо наступление иных тяжких последствий, -наказывается штрафом в размере до одного миллиона рублей или в размере заработной платы или иного дохода осужденного за период от восемнадцати месяцев до трех лет либо лишением свободы на срок до пяти лет.</a:t>
            </a:r>
          </a:p>
        </p:txBody>
      </p:sp>
      <p:pic>
        <p:nvPicPr>
          <p:cNvPr id="4" name="Picture 2" descr="http://museumsarapul.ru/photo/%D0%BF%D0%BB%D0%B0%D0%BA%D0%B0%D1%8211.jpg"/>
          <p:cNvPicPr>
            <a:picLocks noChangeAspect="1" noChangeArrowheads="1"/>
          </p:cNvPicPr>
          <p:nvPr/>
        </p:nvPicPr>
        <p:blipFill rotWithShape="1">
          <a:blip r:embed="rId2">
            <a:extLst>
              <a:ext uri="{28A0092B-C50C-407E-A947-70E740481C1C}">
                <a14:useLocalDpi xmlns:a14="http://schemas.microsoft.com/office/drawing/2010/main" val="0"/>
              </a:ext>
            </a:extLst>
          </a:blip>
          <a:srcRect t="23075"/>
          <a:stretch/>
        </p:blipFill>
        <p:spPr bwMode="auto">
          <a:xfrm>
            <a:off x="3801225" y="548680"/>
            <a:ext cx="5381625" cy="586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45838"/>
      </p:ext>
    </p:extLst>
  </p:cSld>
  <p:clrMapOvr>
    <a:masterClrMapping/>
  </p:clrMapOvr>
  <p:transition>
    <p:comb/>
  </p:transition>
</p:sld>
</file>

<file path=ppt/theme/theme1.xml><?xml version="1.0" encoding="utf-8"?>
<a:theme xmlns:a="http://schemas.openxmlformats.org/drawingml/2006/main" name="Воздушный 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1126</TotalTime>
  <Words>319</Words>
  <Application>Microsoft Office PowerPoint</Application>
  <PresentationFormat>Экран (4:3)</PresentationFormat>
  <Paragraphs>27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телефонный экстремизм</dc:title>
  <cp:lastModifiedBy>Денис</cp:lastModifiedBy>
  <cp:revision>94</cp:revision>
  <dcterms:modified xsi:type="dcterms:W3CDTF">2022-10-07T10:40:09Z</dcterms:modified>
</cp:coreProperties>
</file>